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97" r:id="rId6"/>
  </p:sldMasterIdLst>
  <p:notesMasterIdLst>
    <p:notesMasterId r:id="rId21"/>
  </p:notesMasterIdLst>
  <p:handoutMasterIdLst>
    <p:handoutMasterId r:id="rId22"/>
  </p:handoutMasterIdLst>
  <p:sldIdLst>
    <p:sldId id="257" r:id="rId7"/>
    <p:sldId id="268" r:id="rId8"/>
    <p:sldId id="258" r:id="rId9"/>
    <p:sldId id="267" r:id="rId10"/>
    <p:sldId id="259" r:id="rId11"/>
    <p:sldId id="261" r:id="rId12"/>
    <p:sldId id="260" r:id="rId13"/>
    <p:sldId id="266" r:id="rId14"/>
    <p:sldId id="265" r:id="rId15"/>
    <p:sldId id="264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7AA4AC-4B7F-D3D5-14D4-49CE74C3BE06}" v="87" dt="2024-03-06T15:27:33.629"/>
    <p1510:client id="{D9947D71-DF38-42A9-AFC5-AB020B9D1E81}" vWet="2" dt="2024-03-06T15:20:38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Mørkt layou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llemlayout 4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6CF9F-B601-4039-9BE8-D1B16B8C9CBF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567E2-1E8F-4E6A-B010-140DE620D5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426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5E22C-F919-4261-8833-1E5821E6340D}" type="datetimeFigureOut">
              <a:rPr lang="da-DK" smtClean="0"/>
              <a:pPr/>
              <a:t>02-04-2024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46085-5A45-4840-9441-6173629BBC4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288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46085-5A45-4840-9441-6173629BBC4B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0839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46085-5A45-4840-9441-6173629BBC4B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3686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46085-5A45-4840-9441-6173629BBC4B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0229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71450" indent="-1714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46085-5A45-4840-9441-6173629BBC4B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619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46085-5A45-4840-9441-6173629BBC4B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4336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Husk tændstikker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46085-5A45-4840-9441-6173629BBC4B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2018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15 min.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46085-5A45-4840-9441-6173629BBC4B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0122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Serdal faciliterer den fælles drøftelse.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46085-5A45-4840-9441-6173629BBC4B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1797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46085-5A45-4840-9441-6173629BBC4B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5388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47728" y="980728"/>
            <a:ext cx="7462647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647728" y="2612503"/>
            <a:ext cx="7462647" cy="1392561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F11D-33D0-4248-8773-487C8C02870A}" type="datetimeFigureOut">
              <a:rPr lang="da-DK" smtClean="0"/>
              <a:pPr/>
              <a:t>02-04-2024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033C-D208-41F2-BEC5-7EF2CAC9CDF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155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177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5960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669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634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1722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775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4992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127448" y="1825625"/>
            <a:ext cx="4892352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12024" y="1825625"/>
            <a:ext cx="5041776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168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7448" y="365125"/>
            <a:ext cx="1022794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27448" y="1681163"/>
            <a:ext cx="487012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127448" y="2505075"/>
            <a:ext cx="487012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285234" y="1681163"/>
            <a:ext cx="507015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285234" y="2505075"/>
            <a:ext cx="5070154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5714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40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2D8-BF8D-4A48-B79F-9168A859A3F2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720D-81C0-4040-9544-0C42F56EFC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9348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4080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7609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8565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67112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280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84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010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15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127448" y="1825625"/>
            <a:ext cx="4892352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12024" y="1825625"/>
            <a:ext cx="5041776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834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7448" y="365125"/>
            <a:ext cx="1022794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27448" y="1681163"/>
            <a:ext cx="487012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127448" y="2505075"/>
            <a:ext cx="487012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285234" y="1681163"/>
            <a:ext cx="507015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285234" y="2505075"/>
            <a:ext cx="5070154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950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138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734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089653" y="557808"/>
            <a:ext cx="98068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03445" y="1855366"/>
            <a:ext cx="10753195" cy="4309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F11D-33D0-4248-8773-487C8C02870A}" type="datetimeFigureOut">
              <a:rPr lang="da-DK" smtClean="0"/>
              <a:pPr/>
              <a:t>02-04-2024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5033C-D208-41F2-BEC5-7EF2CAC9CDF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248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6" r:id="rId2"/>
  </p:sldLayoutIdLst>
  <p:txStyles>
    <p:titleStyle>
      <a:lvl1pPr algn="l" defTabSz="914400" rtl="0" eaLnBrk="1" latinLnBrk="0" hangingPunct="1">
        <a:lnSpc>
          <a:spcPts val="48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127448" y="365125"/>
            <a:ext cx="102263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27448" y="1825625"/>
            <a:ext cx="102263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434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127448" y="365125"/>
            <a:ext cx="102263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27448" y="1825625"/>
            <a:ext cx="102263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2B33-DC46-4C4A-95BB-B589259A8C35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DF4F7-FE4F-4F6D-B5C6-71FEC93535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430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pxhere.com/da/photo/122249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2927648" y="980728"/>
            <a:ext cx="8182727" cy="2592288"/>
          </a:xfrm>
        </p:spPr>
        <p:txBody>
          <a:bodyPr>
            <a:normAutofit/>
          </a:bodyPr>
          <a:lstStyle/>
          <a:p>
            <a:r>
              <a:rPr lang="da-DK" sz="4000" b="1"/>
              <a:t>Fællesmøde Dagtilbudsrådet og Skolerådet</a:t>
            </a:r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3647728" y="3429000"/>
            <a:ext cx="7462647" cy="1392561"/>
          </a:xfrm>
        </p:spPr>
        <p:txBody>
          <a:bodyPr/>
          <a:lstStyle/>
          <a:p>
            <a:r>
              <a:rPr lang="da-DK"/>
              <a:t>06.03.2024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7BF913F6-206E-85EC-E1C0-428CECDF5EA9}"/>
              </a:ext>
            </a:extLst>
          </p:cNvPr>
          <p:cNvSpPr txBox="1"/>
          <p:nvPr/>
        </p:nvSpPr>
        <p:spPr>
          <a:xfrm>
            <a:off x="3143672" y="4821561"/>
            <a:ext cx="9190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>
                <a:latin typeface="Modern Love Caps" panose="04070805081001020A01" pitchFamily="82" charset="0"/>
              </a:rPr>
              <a:t>”Fælles om børns digitale dannelse”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A1E1505E-EE6A-0A9E-DD46-CF1789D239ED}"/>
              </a:ext>
            </a:extLst>
          </p:cNvPr>
          <p:cNvSpPr txBox="1"/>
          <p:nvPr/>
        </p:nvSpPr>
        <p:spPr>
          <a:xfrm>
            <a:off x="1507603" y="1117883"/>
            <a:ext cx="1015967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4400">
                <a:effectLst/>
                <a:latin typeface="Modern Love Caps" panose="04070805081001020A01" pitchFamily="82" charset="0"/>
                <a:ea typeface="Times New Roman" panose="02020603050405020304" pitchFamily="18" charset="0"/>
              </a:rPr>
              <a:t>Oplæg om anbefalinger vedr. brug af IT fra Børns Vilkår, </a:t>
            </a:r>
          </a:p>
          <a:p>
            <a:endParaRPr lang="da-DK" sz="4400">
              <a:latin typeface="Modern Love Caps" panose="04070805081001020A01" pitchFamily="82" charset="0"/>
              <a:ea typeface="Times New Roman" panose="02020603050405020304" pitchFamily="18" charset="0"/>
            </a:endParaRPr>
          </a:p>
          <a:p>
            <a:r>
              <a:rPr lang="da-DK" sz="2800">
                <a:effectLst/>
                <a:latin typeface="Modern Love Caps" panose="04070805081001020A01" pitchFamily="82" charset="0"/>
                <a:ea typeface="Times New Roman" panose="02020603050405020304" pitchFamily="18" charset="0"/>
              </a:rPr>
              <a:t>v. medieekspert Kathrine Elmose Jørgensen. </a:t>
            </a:r>
            <a:endParaRPr lang="da-DK" sz="2800">
              <a:latin typeface="Modern Love Caps" panose="04070805081001020A01" pitchFamily="82" charset="0"/>
            </a:endParaRPr>
          </a:p>
        </p:txBody>
      </p:sp>
      <p:pic>
        <p:nvPicPr>
          <p:cNvPr id="2050" name="Picture 2" descr="Børns Vilkår - Stop Svigt">
            <a:extLst>
              <a:ext uri="{FF2B5EF4-FFF2-40B4-BE49-F238E27FC236}">
                <a16:creationId xmlns:a16="http://schemas.microsoft.com/office/drawing/2014/main" id="{6D1F29B8-A2C4-1D9C-B446-125266DC1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623" y="4161490"/>
            <a:ext cx="3557467" cy="2473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5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Kaffe på en hvid baggrund">
            <a:extLst>
              <a:ext uri="{FF2B5EF4-FFF2-40B4-BE49-F238E27FC236}">
                <a16:creationId xmlns:a16="http://schemas.microsoft.com/office/drawing/2014/main" id="{964E8C28-F1B8-8862-2D3B-ED5B6F78F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822" y="0"/>
            <a:ext cx="1028217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6FBD481-54C4-9B63-415D-FCF8E80E8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847" y="1385807"/>
            <a:ext cx="3814942" cy="1325563"/>
          </a:xfrm>
        </p:spPr>
        <p:txBody>
          <a:bodyPr>
            <a:noAutofit/>
          </a:bodyPr>
          <a:lstStyle/>
          <a:p>
            <a:r>
              <a:rPr lang="da-DK" sz="8800">
                <a:latin typeface="Modern Love Caps" panose="04070805081001020A01" pitchFamily="82" charset="0"/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022645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15969-8C52-FCBB-8B9D-5081D47B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latin typeface="Modern Love Caps" panose="04070805081001020A01" pitchFamily="82" charset="0"/>
              </a:rPr>
              <a:t>Gruppedrøftelser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BF0832-65C0-2E67-D6ED-95B11A53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824" y="2612704"/>
            <a:ext cx="10226352" cy="21907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/>
              <a:t>I skal nu ude i jeres grupper drøfte følgende:</a:t>
            </a:r>
          </a:p>
          <a:p>
            <a:pPr algn="ctr"/>
            <a:endParaRPr lang="da-DK" sz="3600"/>
          </a:p>
          <a:p>
            <a:pPr marL="0" indent="0" algn="ctr">
              <a:buNone/>
            </a:pPr>
            <a:r>
              <a:rPr lang="da-DK" sz="3600" i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  <a:r>
              <a:rPr lang="da-DK" sz="36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vilke nye perspektiver gav oplægget og værdispillet?</a:t>
            </a:r>
            <a:endParaRPr lang="da-DK" sz="3600" i="1"/>
          </a:p>
        </p:txBody>
      </p:sp>
    </p:spTree>
    <p:extLst>
      <p:ext uri="{BB962C8B-B14F-4D97-AF65-F5344CB8AC3E}">
        <p14:creationId xmlns:p14="http://schemas.microsoft.com/office/powerpoint/2010/main" val="2381761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8F25E-D496-E3C9-FED9-E997CFF33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latin typeface="Modern Love Caps" panose="04070805081001020A01" pitchFamily="82" charset="0"/>
              </a:rPr>
              <a:t>Fælles drøftelse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3230763-5A86-7FE4-3F81-0002E28C5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824" y="2578894"/>
            <a:ext cx="10226352" cy="2930655"/>
          </a:xfrm>
        </p:spPr>
        <p:txBody>
          <a:bodyPr>
            <a:normAutofit/>
          </a:bodyPr>
          <a:lstStyle/>
          <a:p>
            <a:r>
              <a:rPr lang="da-DK" sz="36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Hvilke overvejelser og perspektiver får I?</a:t>
            </a:r>
          </a:p>
          <a:p>
            <a:pPr marL="0" indent="0">
              <a:buNone/>
            </a:pPr>
            <a:endParaRPr lang="da-DK" sz="36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da-DK" sz="36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Hvad blev i særligt optagede af?</a:t>
            </a:r>
            <a:endParaRPr lang="da-DK" sz="3600"/>
          </a:p>
        </p:txBody>
      </p:sp>
    </p:spTree>
    <p:extLst>
      <p:ext uri="{BB962C8B-B14F-4D97-AF65-F5344CB8AC3E}">
        <p14:creationId xmlns:p14="http://schemas.microsoft.com/office/powerpoint/2010/main" val="3057808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ladsholder til indhold 4" descr="Et billede, der indeholder påskelilje, sky, Narcis, gul&#10;&#10;Automatisk genereret beskrivelse">
            <a:extLst>
              <a:ext uri="{FF2B5EF4-FFF2-40B4-BE49-F238E27FC236}">
                <a16:creationId xmlns:a16="http://schemas.microsoft.com/office/drawing/2014/main" id="{37A402D5-EBB2-8FF0-6118-A5A53D52AD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3559" b="218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A034B63E-4914-3195-BF77-07BD9EEF02F8}"/>
              </a:ext>
            </a:extLst>
          </p:cNvPr>
          <p:cNvSpPr txBox="1"/>
          <p:nvPr/>
        </p:nvSpPr>
        <p:spPr>
          <a:xfrm>
            <a:off x="5170026" y="625034"/>
            <a:ext cx="6704079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0">
                <a:latin typeface="Modern Love Caps" panose="04070805081001020A01" pitchFamily="82" charset="0"/>
              </a:rPr>
              <a:t>Tak for i dag</a:t>
            </a:r>
          </a:p>
          <a:p>
            <a:endParaRPr lang="da-DK" sz="6000">
              <a:latin typeface="Modern Love Caps" panose="04070805081001020A01" pitchFamily="82" charset="0"/>
            </a:endParaRPr>
          </a:p>
          <a:p>
            <a:r>
              <a:rPr lang="da-DK" sz="4400">
                <a:latin typeface="Modern Love Caps" panose="04070805081001020A01" pitchFamily="82" charset="0"/>
              </a:rPr>
              <a:t>Næste møder: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4400">
                <a:latin typeface="Modern Love Caps" panose="04070805081001020A01" pitchFamily="82" charset="0"/>
              </a:rPr>
              <a:t>Skolerådet 7. okt. 2024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4400">
                <a:latin typeface="Modern Love Caps" panose="04070805081001020A01" pitchFamily="82" charset="0"/>
              </a:rPr>
              <a:t>Dagtilbudsrådet 5. nov. 2024</a:t>
            </a:r>
          </a:p>
          <a:p>
            <a:endParaRPr lang="da-DK" sz="4400">
              <a:latin typeface="Modern Love Caps" panose="04070805081001020A01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64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57D91-F9B1-99D9-CD2F-FB2913E22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latin typeface="Modern Love Caps" panose="04070805081001020A01" pitchFamily="82" charset="0"/>
              </a:rPr>
              <a:t>Dagsorden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0AE6A7-7EB2-E263-A449-E4ACC26D2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1605288"/>
            <a:ext cx="10936022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da-DK" sz="2000">
                <a:effectLst/>
                <a:latin typeface="Calibri"/>
                <a:ea typeface="Times New Roman" panose="02020603050405020304" pitchFamily="18" charset="0"/>
                <a:cs typeface="Calibri"/>
              </a:rPr>
              <a:t>18.00-18.15: 	Velkomst ved formanden for Børne- og Undervisningsudvalget Serdal Benli om dagens 		tema: </a:t>
            </a:r>
            <a:r>
              <a:rPr lang="da-DK" sz="2000" i="1">
                <a:effectLst/>
                <a:latin typeface="Calibri"/>
                <a:ea typeface="Times New Roman" panose="02020603050405020304" pitchFamily="18" charset="0"/>
                <a:cs typeface="Calibri"/>
              </a:rPr>
              <a:t>”Sammen om børns digitale dannelse”.</a:t>
            </a:r>
            <a:r>
              <a:rPr lang="da-DK" sz="2000">
                <a:effectLst/>
                <a:latin typeface="Calibri"/>
                <a:ea typeface="Times New Roman" panose="02020603050405020304" pitchFamily="18" charset="0"/>
                <a:cs typeface="Calibri"/>
              </a:rPr>
              <a:t>  Under velkomsten bydes der på 			sandwich.  </a:t>
            </a:r>
          </a:p>
          <a:p>
            <a:pPr marL="0" indent="0" fontAlgn="base">
              <a:buNone/>
            </a:pPr>
            <a:r>
              <a:rPr lang="da-DK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18.15-18.45: 	Værdispil om dilemmaer vedr. børns digitale dannelse.  </a:t>
            </a:r>
            <a:endParaRPr lang="da-DK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da-DK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18.45-19.15: 	Oplæg om anbefalinger vedr. brug af IT fra Børns Vilkår, medieekspert Kathrine Elmose 		Jørgensen. </a:t>
            </a:r>
            <a:endParaRPr lang="da-DK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da-DK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19.15-19.30: 	Pause med kaffe, te og kage. </a:t>
            </a:r>
            <a:endParaRPr lang="da-DK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da-DK" sz="200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19:30-19:45: 	Gruppedrøftelse</a:t>
            </a:r>
            <a:r>
              <a:rPr lang="da-DK" sz="200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:</a:t>
            </a:r>
            <a:r>
              <a:rPr lang="da-DK" sz="200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 hvilke nye perspektiver gav oplægget og værdispillet? </a:t>
            </a:r>
            <a:endParaRPr lang="da-DK" sz="2000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marL="0" indent="0" fontAlgn="base">
              <a:buNone/>
            </a:pPr>
            <a:r>
              <a:rPr lang="da-DK" sz="200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19:45-20:25: 	Fælles drøftelse</a:t>
            </a:r>
            <a:r>
              <a:rPr lang="da-DK" sz="200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:</a:t>
            </a:r>
            <a:r>
              <a:rPr lang="da-DK" sz="200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 Hvilke overvejelser og perspektiver får medlemmerne har rådene, 		hvad har I hørt og drøftet? V. Serdal Benli. </a:t>
            </a:r>
            <a:endParaRPr lang="da-DK" sz="2000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marL="0" indent="0">
              <a:buNone/>
            </a:pPr>
            <a:r>
              <a:rPr lang="da-DK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20:25-20:30: 	Tak for i dag v. Serdal Benli.</a:t>
            </a:r>
            <a:endParaRPr lang="da-DK" sz="2000"/>
          </a:p>
        </p:txBody>
      </p:sp>
    </p:spTree>
    <p:extLst>
      <p:ext uri="{BB962C8B-B14F-4D97-AF65-F5344CB8AC3E}">
        <p14:creationId xmlns:p14="http://schemas.microsoft.com/office/powerpoint/2010/main" val="87523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F1275A-B5E4-7871-4540-4CCB3F9ED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309" y="63400"/>
            <a:ext cx="10226352" cy="1325563"/>
          </a:xfrm>
        </p:spPr>
        <p:txBody>
          <a:bodyPr/>
          <a:lstStyle/>
          <a:p>
            <a:r>
              <a:rPr lang="da-DK">
                <a:latin typeface="Modern Love Caps" panose="04070805081001020A01" pitchFamily="82" charset="0"/>
              </a:rPr>
              <a:t>National viden om skærmbrug</a:t>
            </a:r>
            <a:endParaRPr lang="da-DK">
              <a:latin typeface="Modern Love Caps" panose="04070805081001020A01" pitchFamily="82" charset="0"/>
              <a:cs typeface="Calibri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9056761-02A0-F282-8A71-ED71EA135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884" y="1388963"/>
            <a:ext cx="11590116" cy="518545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da-DK" dirty="0">
                <a:cs typeface="Calibri"/>
              </a:rPr>
              <a:t>Stort fokus på skærmbrug - erkendelse af, at vi har behov for at blive klogere på, hvordan, hvor meget og hvornår vi bruger skærmene. Både i dagtilbud, skole og privat </a:t>
            </a:r>
          </a:p>
          <a:p>
            <a:r>
              <a:rPr lang="da-DK" dirty="0">
                <a:cs typeface="Calibri"/>
              </a:rPr>
              <a:t>En national kortlægning fra DPU (2020) om brug af digitale medier i vuggestue og børnehave viser, at 79% af danske daginstitutioner anvender aktivt digitale medier i det pædagogiske arbejde – typisk max. 10 minutter om dagen</a:t>
            </a:r>
          </a:p>
          <a:p>
            <a:r>
              <a:rPr lang="da-DK" dirty="0">
                <a:ea typeface="+mn-lt"/>
                <a:cs typeface="+mn-lt"/>
              </a:rPr>
              <a:t>Ifølge en litteraturgennemgang fra Statens Institut for Folkesundhed "</a:t>
            </a:r>
            <a:r>
              <a:rPr lang="da-DK" i="1" dirty="0">
                <a:ea typeface="+mn-lt"/>
                <a:cs typeface="+mn-lt"/>
              </a:rPr>
              <a:t>Skærmbrug og koncentration blandt børn og unge</a:t>
            </a:r>
            <a:r>
              <a:rPr lang="da-DK" dirty="0">
                <a:ea typeface="+mn-lt"/>
                <a:cs typeface="+mn-lt"/>
              </a:rPr>
              <a:t>" (2024) konkluderer de fleste studier, at der er en sammenhæng mellem skærmtid og koncentrationsbesvær</a:t>
            </a:r>
          </a:p>
          <a:p>
            <a:r>
              <a:rPr lang="da-DK" dirty="0">
                <a:cs typeface="Calibri"/>
              </a:rPr>
              <a:t>PISA 2022 viste at danske elever er dem, der bruger digitale værktøjer mest af alle</a:t>
            </a:r>
          </a:p>
          <a:p>
            <a:r>
              <a:rPr lang="da-DK" dirty="0">
                <a:cs typeface="Calibri"/>
              </a:rPr>
              <a:t>Tager det alvorligt i Gladsaxe Kommune - drøftelser både i Børne- og Undervisningsudvalget og Byrådet</a:t>
            </a:r>
          </a:p>
          <a:p>
            <a:r>
              <a:rPr lang="da-DK" dirty="0">
                <a:cs typeface="Calibri"/>
              </a:rPr>
              <a:t>Andreas </a:t>
            </a:r>
            <a:r>
              <a:rPr lang="da-DK" dirty="0" err="1">
                <a:cs typeface="Calibri"/>
              </a:rPr>
              <a:t>Lieberoth</a:t>
            </a:r>
            <a:r>
              <a:rPr lang="da-DK" dirty="0">
                <a:cs typeface="Calibri"/>
              </a:rPr>
              <a:t> psykolog og digitaliseringsforsker: Afblæser i ny bog advarslerne om skærmtid – det handler om, hvad der foregår på skærmen  </a:t>
            </a:r>
          </a:p>
        </p:txBody>
      </p:sp>
    </p:spTree>
    <p:extLst>
      <p:ext uri="{BB962C8B-B14F-4D97-AF65-F5344CB8AC3E}">
        <p14:creationId xmlns:p14="http://schemas.microsoft.com/office/powerpoint/2010/main" val="126572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BF4B8-DD64-E657-68E3-E3BA31849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latin typeface="Modern Love Caps" panose="04070805081001020A01" pitchFamily="82" charset="0"/>
              </a:rPr>
              <a:t>Beslutninger og drøftelser i Børne- og Undervisningsudvalget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49EDF03-B9FF-4F12-EDBC-F35382C2B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797049"/>
            <a:ext cx="574941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b="1"/>
              <a:t>Dagtilbud: </a:t>
            </a:r>
          </a:p>
          <a:p>
            <a:r>
              <a:rPr lang="da-DK" sz="2400"/>
              <a:t>På baggrund af et medlemsforslag var der i Børne- og Undervisningsudvalgets møde den 1. juni 2023 en drøftelse om regler for skærmbrug i dagtilbud. </a:t>
            </a:r>
          </a:p>
          <a:p>
            <a:r>
              <a:rPr lang="da-DK" sz="2400"/>
              <a:t>Børne- og Undervisningsudvalget endte med at tiltræde et ændringsforslag. Forslaget bestod i at Børne- og Kulturforvaltningen udarbejder forslag til principper, som kan drøftes lokalt i forældrebestyrelser og forældrekontaktudvalg. Udvalget foreslår at der kan tages udgangspunkt i følgende principper: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20C95E5E-8732-FD6E-316F-B5E5DFF19D3E}"/>
              </a:ext>
            </a:extLst>
          </p:cNvPr>
          <p:cNvSpPr/>
          <p:nvPr/>
        </p:nvSpPr>
        <p:spPr>
          <a:xfrm>
            <a:off x="6412375" y="1030147"/>
            <a:ext cx="5614371" cy="56929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000">
                <a:solidFill>
                  <a:sysClr val="windowText" lastClr="000000"/>
                </a:solidFill>
              </a:rPr>
              <a:t>Børn i kommunens dagtilbud skal anvende tablets sammen med det pædagogiske personale og ikke alene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000">
                <a:solidFill>
                  <a:sysClr val="windowText" lastClr="000000"/>
                </a:solidFill>
              </a:rPr>
              <a:t>Brugen af tablets skal i høj grad have et veldefineret pædagogisk formål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000">
                <a:solidFill>
                  <a:sysClr val="windowText" lastClr="000000"/>
                </a:solidFill>
              </a:rPr>
              <a:t>Brugen af tablets sammen med børn skal i videst muligt omfang ske i sammenhæng med anden pædagogisk aktivitet, hvor en tablet kan bruges understøttende, f.eks. som kamera, optagelse af video, søgning mv.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000">
                <a:solidFill>
                  <a:sysClr val="windowText" lastClr="000000"/>
                </a:solidFill>
              </a:rPr>
              <a:t>Tablets skal videst muligt indgå som en støtte til pædagogiske aktiviteter, som egentligt ikke er digitale, men hvor det bare hjælper eller understøtter aktiviteten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000">
                <a:solidFill>
                  <a:sysClr val="windowText" lastClr="000000"/>
                </a:solidFill>
              </a:rPr>
              <a:t>I videst muligt omfang skal brugen af tablets sammen med børn under 2 år begrænses og afgrænses til brug i forbindelse med audio og projektor</a:t>
            </a:r>
          </a:p>
        </p:txBody>
      </p:sp>
    </p:spTree>
    <p:extLst>
      <p:ext uri="{BB962C8B-B14F-4D97-AF65-F5344CB8AC3E}">
        <p14:creationId xmlns:p14="http://schemas.microsoft.com/office/powerpoint/2010/main" val="121112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AF6CB648-9554-488A-B457-99CAAD1DA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3ADCBE7-9330-1CDA-00EB-CDD12DB722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290"/>
            <a:ext cx="12192000" cy="1733407"/>
          </a:xfrm>
          <a:prstGeom prst="rect">
            <a:avLst/>
          </a:prstGeom>
          <a:ln>
            <a:noFill/>
          </a:ln>
          <a:effectLst>
            <a:outerShdw blurRad="254000" dist="381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92FE0E-488E-7339-148F-7882A773B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50" y="300373"/>
            <a:ext cx="11552615" cy="1228299"/>
          </a:xfrm>
        </p:spPr>
        <p:txBody>
          <a:bodyPr>
            <a:normAutofit/>
          </a:bodyPr>
          <a:lstStyle/>
          <a:p>
            <a:r>
              <a:rPr lang="da-DK" sz="4000">
                <a:latin typeface="Modern Love Caps" panose="04070805081001020A01" pitchFamily="82" charset="0"/>
              </a:rPr>
              <a:t>Forventet lovgivning på dagtilbudsområdet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6A83DE2-CF9D-974A-84EB-9882A0DC4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39" y="2029490"/>
            <a:ext cx="11873360" cy="2986102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da-DK" sz="2000">
                <a:cs typeface="Calibri"/>
              </a:rPr>
              <a:t>Regeringen har 31. Oktober 2023 indgået en aftale med Socialistisk Folkeparti, Enhedslisten, Radikale Venstre, Dansk Folkeparti, Alternativet og Nye Borgerlige om principperne for en kommende lovændring i relation til anvendelse af digitale redskaber i dagtilbud. </a:t>
            </a:r>
          </a:p>
          <a:p>
            <a:r>
              <a:rPr lang="da-DK" sz="2000">
                <a:cs typeface="Calibri"/>
              </a:rPr>
              <a:t>Aftalepartierne er enige om, at dagtilbud ikke skal bidrage til en øgning af børns skærmtid. </a:t>
            </a:r>
          </a:p>
          <a:p>
            <a:r>
              <a:rPr lang="da-DK" sz="2000"/>
              <a:t>Aftalepartierne har tillid til den pædagogiske praksis, men er enige om, at der ud fra et forsigtighedsprincip skal være en mere restriktiv tilgang til brug af digitale medier i dagtilbud. </a:t>
            </a:r>
          </a:p>
          <a:p>
            <a:r>
              <a:rPr lang="da-DK" sz="2000"/>
              <a:t>Den aftalte model for brug af skærme i dagtilbud kræver lovændring.  </a:t>
            </a:r>
          </a:p>
          <a:p>
            <a:r>
              <a:rPr lang="da-DK" sz="2000"/>
              <a:t>Lovændringen forventes at træde i kraft</a:t>
            </a:r>
          </a:p>
          <a:p>
            <a:pPr marL="0" indent="0">
              <a:buNone/>
            </a:pPr>
            <a:r>
              <a:rPr lang="da-DK" sz="2000"/>
              <a:t>    den 1. juli 2024. </a:t>
            </a:r>
            <a:r>
              <a:rPr lang="en-US" sz="2000"/>
              <a:t>​</a:t>
            </a:r>
            <a:endParaRPr lang="da-DK" sz="2200">
              <a:cs typeface="Calibri"/>
            </a:endParaRPr>
          </a:p>
          <a:p>
            <a:pPr marL="0" indent="0">
              <a:buNone/>
            </a:pPr>
            <a:endParaRPr lang="da-DK" sz="1700">
              <a:cs typeface="Calibri"/>
            </a:endParaRPr>
          </a:p>
        </p:txBody>
      </p:sp>
      <p:pic>
        <p:nvPicPr>
          <p:cNvPr id="4" name="Billede 3" descr="Et billede, der indeholder tekst, skærmbillede, Font/skrifttype, nummer/tal&#10;&#10;Beskrivelsen er genereret automatisk">
            <a:extLst>
              <a:ext uri="{FF2B5EF4-FFF2-40B4-BE49-F238E27FC236}">
                <a16:creationId xmlns:a16="http://schemas.microsoft.com/office/drawing/2014/main" id="{24EC7879-2F91-053E-D4B1-E1A659893D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9361" y="4163081"/>
            <a:ext cx="7034169" cy="2529666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631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C6F8C-E476-ABC0-862C-E78F44CC3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latin typeface="Modern Love Caps" panose="04070805081001020A01" pitchFamily="82" charset="0"/>
              </a:rPr>
              <a:t>Beslutninger og drøftelser i Børne- og Undervisningsudvalget</a:t>
            </a:r>
            <a:endParaRPr lang="da-DK">
              <a:latin typeface="Modern Love Caps" panose="04070805081001020A01" pitchFamily="82" charset="0"/>
              <a:cs typeface="Calibri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A7E0C2B-4659-FFAE-E389-FAA65549A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1825625"/>
            <a:ext cx="10226352" cy="493399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da-DK" b="1" dirty="0">
                <a:cs typeface="Calibri"/>
              </a:rPr>
              <a:t>Skole: </a:t>
            </a:r>
            <a:endParaRPr lang="da-DK" sz="2000" b="1" dirty="0">
              <a:cs typeface="Calibri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da-DK" dirty="0">
                <a:cs typeface="Calibri"/>
              </a:rPr>
              <a:t>Evaluering af brugen ad iPads og PC til undervisningsbrug. </a:t>
            </a:r>
          </a:p>
          <a:p>
            <a:pPr>
              <a:buFont typeface="Calibri" panose="020B0604020202020204" pitchFamily="34" charset="0"/>
              <a:buChar char="-"/>
            </a:pPr>
            <a:endParaRPr lang="da-DK" dirty="0">
              <a:cs typeface="Calibri"/>
            </a:endParaRPr>
          </a:p>
          <a:p>
            <a:pPr marL="0" indent="0">
              <a:buNone/>
            </a:pPr>
            <a:r>
              <a:rPr lang="da-DK" b="1" dirty="0">
                <a:cs typeface="Calibri"/>
              </a:rPr>
              <a:t>Fokus på udrulning af begrænsninger; 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da-DK" dirty="0">
                <a:cs typeface="Calibri"/>
              </a:rPr>
              <a:t>Fra App Store til GLX-App Store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da-DK" dirty="0">
                <a:cs typeface="Calibri"/>
              </a:rPr>
              <a:t>Begrænsninger på uhensigtsmæssigt webindhold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da-DK" dirty="0">
                <a:cs typeface="Calibri"/>
              </a:rPr>
              <a:t>Fjernet tidsbegrænsning på iPad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da-DK" dirty="0">
                <a:cs typeface="Calibri"/>
              </a:rPr>
              <a:t>Begrænsninger for Microsoft Teams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da-DK" dirty="0">
                <a:cs typeface="Calibri"/>
              </a:rPr>
              <a:t>Netværksbegrænsninger fx spil, sociale medier, streaming og shopping 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da-DK" dirty="0" err="1">
                <a:solidFill>
                  <a:srgbClr val="000000"/>
                </a:solidFill>
                <a:cs typeface="Calibri"/>
              </a:rPr>
              <a:t>Wipe</a:t>
            </a:r>
            <a:r>
              <a:rPr lang="da-DK" dirty="0">
                <a:solidFill>
                  <a:srgbClr val="000000"/>
                </a:solidFill>
                <a:cs typeface="Calibri"/>
              </a:rPr>
              <a:t> af iPads</a:t>
            </a:r>
          </a:p>
          <a:p>
            <a:pPr marL="0" indent="0">
              <a:buNone/>
            </a:pPr>
            <a:endParaRPr lang="da-DK">
              <a:solidFill>
                <a:srgbClr val="2C3E50"/>
              </a:solidFill>
              <a:cs typeface="Calibri"/>
            </a:endParaRPr>
          </a:p>
          <a:p>
            <a:pPr>
              <a:buFont typeface="Calibri" panose="020B0604020202020204" pitchFamily="34" charset="0"/>
              <a:buChar char="-"/>
            </a:pPr>
            <a:endParaRPr lang="da-DK" dirty="0">
              <a:solidFill>
                <a:srgbClr val="2C3E50"/>
              </a:solidFill>
              <a:cs typeface="Calibri"/>
            </a:endParaRPr>
          </a:p>
          <a:p>
            <a:pPr>
              <a:buFont typeface="Calibri" panose="020B0604020202020204" pitchFamily="34" charset="0"/>
              <a:buChar char="-"/>
            </a:pPr>
            <a:endParaRPr lang="da-DK" dirty="0">
              <a:solidFill>
                <a:srgbClr val="2C3E50"/>
              </a:solidFill>
              <a:cs typeface="Calibri"/>
            </a:endParaRPr>
          </a:p>
          <a:p>
            <a:pPr>
              <a:buFont typeface="Calibri" panose="020B0604020202020204" pitchFamily="34" charset="0"/>
              <a:buChar char="-"/>
            </a:pPr>
            <a:endParaRPr lang="da-DK" sz="1200">
              <a:solidFill>
                <a:srgbClr val="2C3E50"/>
              </a:solidFill>
              <a:cs typeface="Calibri"/>
            </a:endParaRPr>
          </a:p>
          <a:p>
            <a:pPr>
              <a:buFont typeface="Calibri" panose="020B0604020202020204" pitchFamily="34" charset="0"/>
              <a:buChar char="-"/>
            </a:pPr>
            <a:endParaRPr lang="da-DK" sz="1200">
              <a:solidFill>
                <a:srgbClr val="2C3E50"/>
              </a:solidFill>
              <a:cs typeface="Calibri"/>
            </a:endParaRPr>
          </a:p>
          <a:p>
            <a:pPr>
              <a:buFont typeface="Calibri" panose="020B0604020202020204" pitchFamily="34" charset="0"/>
              <a:buChar char="-"/>
            </a:pPr>
            <a:endParaRPr lang="da-DK" sz="1200">
              <a:solidFill>
                <a:srgbClr val="2C3E5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836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EC768-D069-43FE-0CBF-9E99AC70F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latin typeface="Modern Love Caps" panose="04070805081001020A01" pitchFamily="82" charset="0"/>
              </a:rPr>
              <a:t>Anbefalinger fra Styrelsen for Undervisning og Kvalitet (STUK)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653AC3-808D-10DC-D58A-DE600FB51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1825624"/>
            <a:ext cx="10226352" cy="494556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da-DK" sz="2000" b="1" dirty="0">
                <a:solidFill>
                  <a:srgbClr val="4A4A4A"/>
                </a:solidFill>
                <a:ea typeface="+mn-lt"/>
                <a:cs typeface="+mn-lt"/>
              </a:rPr>
              <a:t>Fælles rammer for brug af skærme</a:t>
            </a:r>
            <a:br>
              <a:rPr lang="da-DK" sz="2000" dirty="0">
                <a:ea typeface="+mn-lt"/>
                <a:cs typeface="+mn-lt"/>
              </a:rPr>
            </a:br>
            <a:r>
              <a:rPr lang="da-DK" sz="2000" dirty="0">
                <a:solidFill>
                  <a:srgbClr val="4A4A4A"/>
                </a:solidFill>
                <a:ea typeface="+mn-lt"/>
                <a:cs typeface="+mn-lt"/>
              </a:rPr>
              <a:t>1. Ledelsen sætter retning for skærmbrug på skolen</a:t>
            </a:r>
            <a:br>
              <a:rPr lang="da-DK" sz="2000" dirty="0">
                <a:ea typeface="+mn-lt"/>
                <a:cs typeface="+mn-lt"/>
              </a:rPr>
            </a:br>
            <a:r>
              <a:rPr lang="da-DK" sz="2000" dirty="0">
                <a:solidFill>
                  <a:srgbClr val="4A4A4A"/>
                </a:solidFill>
                <a:ea typeface="+mn-lt"/>
                <a:cs typeface="+mn-lt"/>
              </a:rPr>
              <a:t>2. Inddrag pædagogisk personale og elever i dialogen om skærmbrug</a:t>
            </a:r>
            <a:br>
              <a:rPr lang="da-DK" sz="2000" dirty="0">
                <a:ea typeface="+mn-lt"/>
                <a:cs typeface="+mn-lt"/>
              </a:rPr>
            </a:br>
            <a:r>
              <a:rPr lang="da-DK" sz="2000" dirty="0">
                <a:solidFill>
                  <a:srgbClr val="4A4A4A"/>
                </a:solidFill>
                <a:ea typeface="+mn-lt"/>
                <a:cs typeface="+mn-lt"/>
              </a:rPr>
              <a:t>3. Skab overblik over skolens skærmbrug som udgangspunkt for dialogen</a:t>
            </a:r>
            <a:br>
              <a:rPr lang="da-DK" sz="2000" dirty="0">
                <a:ea typeface="+mn-lt"/>
                <a:cs typeface="+mn-lt"/>
              </a:rPr>
            </a:br>
            <a:r>
              <a:rPr lang="da-DK" sz="2000" dirty="0">
                <a:solidFill>
                  <a:srgbClr val="4A4A4A"/>
                </a:solidFill>
                <a:ea typeface="+mn-lt"/>
                <a:cs typeface="+mn-lt"/>
              </a:rPr>
              <a:t>4. Brug skolens fysiske rammer til at skabe attraktive alternativer til skærmbrug</a:t>
            </a:r>
            <a:br>
              <a:rPr lang="da-DK" sz="2000" dirty="0">
                <a:ea typeface="+mn-lt"/>
                <a:cs typeface="+mn-lt"/>
              </a:rPr>
            </a:br>
            <a:r>
              <a:rPr lang="da-DK" sz="2000" dirty="0">
                <a:solidFill>
                  <a:srgbClr val="4A4A4A"/>
                </a:solidFill>
                <a:ea typeface="+mn-lt"/>
                <a:cs typeface="+mn-lt"/>
              </a:rPr>
              <a:t>5. Gå i dialog med forældrene om elevernes brug af skærme</a:t>
            </a:r>
            <a:endParaRPr lang="da-DK" sz="2000" dirty="0">
              <a:cs typeface="Calibri"/>
            </a:endParaRPr>
          </a:p>
          <a:p>
            <a:endParaRPr lang="da-DK" sz="2000" dirty="0">
              <a:solidFill>
                <a:srgbClr val="4A4A4A"/>
              </a:solidFill>
              <a:ea typeface="+mn-lt"/>
              <a:cs typeface="+mn-lt"/>
            </a:endParaRPr>
          </a:p>
          <a:p>
            <a:r>
              <a:rPr lang="da-DK" sz="2000" b="1" dirty="0">
                <a:solidFill>
                  <a:srgbClr val="4A4A4A"/>
                </a:solidFill>
                <a:ea typeface="+mn-lt"/>
                <a:cs typeface="+mn-lt"/>
              </a:rPr>
              <a:t>Begrænsning af digitale distraktioner i skoletiden</a:t>
            </a:r>
            <a:br>
              <a:rPr lang="da-DK" sz="2000" dirty="0">
                <a:ea typeface="+mn-lt"/>
                <a:cs typeface="+mn-lt"/>
              </a:rPr>
            </a:br>
            <a:r>
              <a:rPr lang="da-DK" sz="2000" dirty="0">
                <a:solidFill>
                  <a:srgbClr val="4A4A4A"/>
                </a:solidFill>
                <a:ea typeface="+mn-lt"/>
                <a:cs typeface="+mn-lt"/>
              </a:rPr>
              <a:t>6. Indfør mobilfri skole</a:t>
            </a:r>
            <a:br>
              <a:rPr lang="da-DK" sz="2000" dirty="0">
                <a:ea typeface="+mn-lt"/>
                <a:cs typeface="+mn-lt"/>
              </a:rPr>
            </a:br>
            <a:r>
              <a:rPr lang="da-DK" sz="2000" dirty="0">
                <a:solidFill>
                  <a:srgbClr val="4A4A4A"/>
                </a:solidFill>
                <a:ea typeface="+mn-lt"/>
                <a:cs typeface="+mn-lt"/>
              </a:rPr>
              <a:t>7. Spær adgangen til ikke-relevante hjemmesider</a:t>
            </a:r>
            <a:br>
              <a:rPr lang="da-DK" sz="2000" dirty="0">
                <a:ea typeface="+mn-lt"/>
                <a:cs typeface="+mn-lt"/>
              </a:rPr>
            </a:br>
            <a:r>
              <a:rPr lang="da-DK" sz="2000" dirty="0">
                <a:solidFill>
                  <a:srgbClr val="4A4A4A"/>
                </a:solidFill>
                <a:ea typeface="+mn-lt"/>
                <a:cs typeface="+mn-lt"/>
              </a:rPr>
              <a:t>8. Læg tablets og computere væk, når de ikke bruges i undervisningen</a:t>
            </a:r>
            <a:br>
              <a:rPr lang="da-DK" sz="2000" dirty="0">
                <a:ea typeface="+mn-lt"/>
                <a:cs typeface="+mn-lt"/>
              </a:rPr>
            </a:br>
            <a:r>
              <a:rPr lang="da-DK" sz="2000" dirty="0">
                <a:solidFill>
                  <a:srgbClr val="4A4A4A"/>
                </a:solidFill>
                <a:ea typeface="+mn-lt"/>
                <a:cs typeface="+mn-lt"/>
              </a:rPr>
              <a:t>9. Lad fokus på skærmbrug bidrage til elevernes digitale dannelse</a:t>
            </a:r>
            <a:endParaRPr lang="da-DK" sz="2000" dirty="0">
              <a:solidFill>
                <a:srgbClr val="4A4A4A"/>
              </a:solidFill>
              <a:cs typeface="Calibri"/>
            </a:endParaRPr>
          </a:p>
          <a:p>
            <a:endParaRPr lang="da-DK" sz="2000" dirty="0">
              <a:solidFill>
                <a:srgbClr val="4A4A4A"/>
              </a:solidFill>
              <a:ea typeface="+mn-lt"/>
              <a:cs typeface="+mn-lt"/>
            </a:endParaRPr>
          </a:p>
          <a:p>
            <a:r>
              <a:rPr lang="da-DK" sz="2000" b="1" dirty="0">
                <a:solidFill>
                  <a:srgbClr val="4A4A4A"/>
                </a:solidFill>
                <a:ea typeface="+mn-lt"/>
                <a:cs typeface="+mn-lt"/>
              </a:rPr>
              <a:t>God balance mellem analog og digitalt baseret undervisning</a:t>
            </a:r>
            <a:br>
              <a:rPr lang="da-DK" sz="2000" dirty="0">
                <a:ea typeface="+mn-lt"/>
                <a:cs typeface="+mn-lt"/>
              </a:rPr>
            </a:br>
            <a:r>
              <a:rPr lang="da-DK" sz="2000" dirty="0">
                <a:solidFill>
                  <a:srgbClr val="4A4A4A"/>
                </a:solidFill>
                <a:ea typeface="+mn-lt"/>
                <a:cs typeface="+mn-lt"/>
              </a:rPr>
              <a:t>10. Brug kun skærme, når det er didaktisk og pædagogisk hensigtsmæssigt</a:t>
            </a:r>
            <a:br>
              <a:rPr lang="da-DK" sz="2000" dirty="0">
                <a:ea typeface="+mn-lt"/>
                <a:cs typeface="+mn-lt"/>
              </a:rPr>
            </a:br>
            <a:r>
              <a:rPr lang="da-DK" sz="2000" dirty="0">
                <a:solidFill>
                  <a:srgbClr val="4A4A4A"/>
                </a:solidFill>
                <a:ea typeface="+mn-lt"/>
                <a:cs typeface="+mn-lt"/>
              </a:rPr>
              <a:t>11. Giv plads til analog læring</a:t>
            </a:r>
            <a:br>
              <a:rPr lang="da-DK" sz="2000" dirty="0">
                <a:ea typeface="+mn-lt"/>
                <a:cs typeface="+mn-lt"/>
              </a:rPr>
            </a:br>
            <a:r>
              <a:rPr lang="da-DK" sz="2000" dirty="0">
                <a:solidFill>
                  <a:srgbClr val="4A4A4A"/>
                </a:solidFill>
                <a:ea typeface="+mn-lt"/>
                <a:cs typeface="+mn-lt"/>
              </a:rPr>
              <a:t>12. Sæt brug af skærme på dagsordenen for den pædagogiske udvikling</a:t>
            </a:r>
            <a:endParaRPr lang="da-DK" sz="2000" dirty="0"/>
          </a:p>
          <a:p>
            <a:endParaRPr lang="da-DK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800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4D47C-68B2-6B2F-3E7B-1DA586C0F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latin typeface="Modern Love Caps" panose="04070805081001020A01" pitchFamily="82" charset="0"/>
                <a:cs typeface="Calibri"/>
              </a:rPr>
              <a:t>Spilleregler 'værdispil'</a:t>
            </a:r>
            <a:endParaRPr lang="da-DK">
              <a:latin typeface="Modern Love Caps" panose="04070805081001020A01" pitchFamily="82" charset="0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CA305D7-7DD2-1190-3AEA-5514E6D91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da-DK">
                <a:cs typeface="Calibri"/>
              </a:rPr>
              <a:t>Hver deltager i gruppen har 5 tændstikker</a:t>
            </a:r>
          </a:p>
          <a:p>
            <a:pPr marL="514350" indent="-514350">
              <a:buAutoNum type="arabicPeriod"/>
            </a:pPr>
            <a:r>
              <a:rPr lang="da-DK">
                <a:cs typeface="Calibri"/>
              </a:rPr>
              <a:t>Gruppen vælger et udsagn og læser det op</a:t>
            </a:r>
            <a:endParaRPr lang="da-DK"/>
          </a:p>
          <a:p>
            <a:pPr marL="514350" indent="-514350">
              <a:buAutoNum type="arabicPeriod"/>
            </a:pPr>
            <a:r>
              <a:rPr lang="da-DK">
                <a:cs typeface="Calibri"/>
              </a:rPr>
              <a:t>Individuelt vælger man tændstikker, hvor 1 tændstik er mest uenig i udsagnet og 5 er mest enig i udsagnet</a:t>
            </a:r>
          </a:p>
          <a:p>
            <a:pPr marL="514350" indent="-514350">
              <a:buAutoNum type="arabicPeriod"/>
            </a:pPr>
            <a:r>
              <a:rPr lang="da-DK">
                <a:cs typeface="Calibri"/>
              </a:rPr>
              <a:t>De to deltagere, der har henholdsvis færrest og flest tændstikker fortæller om deres valg</a:t>
            </a:r>
          </a:p>
          <a:p>
            <a:pPr marL="514350" indent="-514350">
              <a:buAutoNum type="arabicPeriod"/>
            </a:pPr>
            <a:r>
              <a:rPr lang="da-DK">
                <a:cs typeface="Calibri"/>
              </a:rPr>
              <a:t>Gruppen tager sine tændstikker tilbage, og går videre til næste udsagn</a:t>
            </a:r>
          </a:p>
        </p:txBody>
      </p:sp>
      <p:sp>
        <p:nvSpPr>
          <p:cNvPr id="4" name="AutoShape 2" descr="Tordenskjold tændstikker">
            <a:extLst>
              <a:ext uri="{FF2B5EF4-FFF2-40B4-BE49-F238E27FC236}">
                <a16:creationId xmlns:a16="http://schemas.microsoft.com/office/drawing/2014/main" id="{9131C76C-990C-F5A1-D1A4-93649A6788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25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5A180B-37F6-5C0F-C5DB-553E9C176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48" y="133771"/>
            <a:ext cx="10226352" cy="1325563"/>
          </a:xfrm>
        </p:spPr>
        <p:txBody>
          <a:bodyPr/>
          <a:lstStyle/>
          <a:p>
            <a:r>
              <a:rPr lang="da-DK">
                <a:latin typeface="Modern Love Caps" panose="04070805081001020A01" pitchFamily="82" charset="0"/>
                <a:cs typeface="Calibri"/>
              </a:rPr>
              <a:t>Spørgsmål værdispil</a:t>
            </a:r>
            <a:endParaRPr lang="da-DK">
              <a:latin typeface="Modern Love Caps" panose="04070805081001020A01" pitchFamily="82" charset="0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165C20-B6BB-B88A-AEA9-37252C793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976" y="1459334"/>
            <a:ext cx="1122246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sz="2400">
                <a:cs typeface="Calibri"/>
              </a:rPr>
              <a:t>Det er hovedsageligt daginstitutioner og skolens ansvar at lære børn og unge at navigere i den digitale verden</a:t>
            </a:r>
          </a:p>
          <a:p>
            <a:r>
              <a:rPr lang="da-DK" sz="2400">
                <a:cs typeface="Calibri"/>
              </a:rPr>
              <a:t>Etablering af firewall på alle skoler vil skabe bedre koncentration i læreprocesser hos børn og unge</a:t>
            </a:r>
          </a:p>
          <a:p>
            <a:r>
              <a:rPr lang="da-DK" sz="2400">
                <a:cs typeface="Calibri"/>
              </a:rPr>
              <a:t>Som dagtilbud og skoler er vi kompetente til at klæde vores elever på til at navigere i den digitale verden</a:t>
            </a:r>
          </a:p>
          <a:p>
            <a:r>
              <a:rPr lang="da-DK" sz="2400">
                <a:cs typeface="Calibri"/>
              </a:rPr>
              <a:t>Dagtilbud og Skoler skal være med til at reducere børn og unges samlede skærmtid</a:t>
            </a:r>
          </a:p>
          <a:p>
            <a:r>
              <a:rPr lang="da-DK" sz="2400">
                <a:cs typeface="Calibri"/>
              </a:rPr>
              <a:t>Dagtilbud og Skoler har et ansvar for at klæde forældre på til at kunne hjælpe deres børn i den digitale verden.</a:t>
            </a:r>
          </a:p>
          <a:p>
            <a:r>
              <a:rPr lang="da-DK" sz="2400">
                <a:cs typeface="Calibri"/>
              </a:rPr>
              <a:t>Skærme skal helt ud af indskolingen</a:t>
            </a:r>
          </a:p>
          <a:p>
            <a:r>
              <a:rPr lang="da-DK" sz="2400">
                <a:cs typeface="Calibri"/>
              </a:rPr>
              <a:t>AI skal integreres i skolen så hurtigst som muligt</a:t>
            </a:r>
          </a:p>
          <a:p>
            <a:r>
              <a:rPr lang="da-DK" sz="2400">
                <a:cs typeface="Calibri"/>
              </a:rPr>
              <a:t>Pædagoger og lærere skal argumentere for deres valg af de digitale platforme</a:t>
            </a:r>
          </a:p>
          <a:p>
            <a:endParaRPr lang="da-DK" sz="1800">
              <a:cs typeface="Calibri"/>
            </a:endParaRPr>
          </a:p>
          <a:p>
            <a:endParaRPr lang="da-DK" sz="1800">
              <a:cs typeface="Calibri"/>
            </a:endParaRPr>
          </a:p>
          <a:p>
            <a:endParaRPr lang="da-DK" sz="1800">
              <a:cs typeface="Calibri"/>
            </a:endParaRPr>
          </a:p>
          <a:p>
            <a:endParaRPr lang="da-DK" sz="1800">
              <a:cs typeface="Calibri"/>
            </a:endParaRPr>
          </a:p>
          <a:p>
            <a:endParaRPr lang="da-DK" sz="1800">
              <a:cs typeface="Calibri"/>
            </a:endParaRPr>
          </a:p>
          <a:p>
            <a:endParaRPr lang="da-DK" sz="1800">
              <a:cs typeface="Calibri"/>
            </a:endParaRPr>
          </a:p>
          <a:p>
            <a:endParaRPr lang="da-DK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7652767"/>
      </p:ext>
    </p:extLst>
  </p:cSld>
  <p:clrMapOvr>
    <a:masterClrMapping/>
  </p:clrMapOvr>
</p:sld>
</file>

<file path=ppt/theme/theme1.xml><?xml version="1.0" encoding="utf-8"?>
<a:theme xmlns:a="http://schemas.openxmlformats.org/drawingml/2006/main" name="Gladsaxe Blå">
  <a:themeElements>
    <a:clrScheme name="Gladsaxe farver">
      <a:dk1>
        <a:sysClr val="windowText" lastClr="000000"/>
      </a:dk1>
      <a:lt1>
        <a:sysClr val="window" lastClr="FFFFFF"/>
      </a:lt1>
      <a:dk2>
        <a:srgbClr val="6F7072"/>
      </a:dk2>
      <a:lt2>
        <a:srgbClr val="E2E3E4"/>
      </a:lt2>
      <a:accent1>
        <a:srgbClr val="0084BA"/>
      </a:accent1>
      <a:accent2>
        <a:srgbClr val="A71431"/>
      </a:accent2>
      <a:accent3>
        <a:srgbClr val="9BBB59"/>
      </a:accent3>
      <a:accent4>
        <a:srgbClr val="5E1E78"/>
      </a:accent4>
      <a:accent5>
        <a:srgbClr val="469196"/>
      </a:accent5>
      <a:accent6>
        <a:srgbClr val="D2871D"/>
      </a:accent6>
      <a:hlink>
        <a:srgbClr val="0084BA"/>
      </a:hlink>
      <a:folHlink>
        <a:srgbClr val="5E1E78"/>
      </a:folHlink>
    </a:clrScheme>
    <a:fontScheme name="Brugerdefineret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adsaxe Blå" id="{E96E936F-7C65-4BA8-8D59-357B231E2105}" vid="{0DE8601A-65FF-42D4-864E-5F24280DA76C}"/>
    </a:ext>
  </a:extLst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rugerdefineret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rugerdefineret design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rugerdefineret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Gladsaxe farve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4BA"/>
      </a:accent1>
      <a:accent2>
        <a:srgbClr val="A71431"/>
      </a:accent2>
      <a:accent3>
        <a:srgbClr val="73A152"/>
      </a:accent3>
      <a:accent4>
        <a:srgbClr val="5E1E78"/>
      </a:accent4>
      <a:accent5>
        <a:srgbClr val="469196"/>
      </a:accent5>
      <a:accent6>
        <a:srgbClr val="D2871D"/>
      </a:accent6>
      <a:hlink>
        <a:srgbClr val="0084BA"/>
      </a:hlink>
      <a:folHlink>
        <a:srgbClr val="4670AE"/>
      </a:folHlink>
    </a:clrScheme>
    <a:fontScheme name="Brugerdefineret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154B9961CB4A34A85BD784D892CE374" ma:contentTypeVersion="6" ma:contentTypeDescription="Opret et nyt dokument." ma:contentTypeScope="" ma:versionID="aa97f68d5cdc22f569717861397d2290">
  <xsd:schema xmlns:xsd="http://www.w3.org/2001/XMLSchema" xmlns:xs="http://www.w3.org/2001/XMLSchema" xmlns:p="http://schemas.microsoft.com/office/2006/metadata/properties" xmlns:ns2="6282535c-d967-418b-bb2f-7db9ccb561ed" xmlns:ns3="0b93aa75-34ab-4865-9731-b85dbc1b18e0" targetNamespace="http://schemas.microsoft.com/office/2006/metadata/properties" ma:root="true" ma:fieldsID="bd897ed29fbadfa9c5215992a32a7a84" ns2:_="" ns3:_="">
    <xsd:import namespace="6282535c-d967-418b-bb2f-7db9ccb561ed"/>
    <xsd:import namespace="0b93aa75-34ab-4865-9731-b85dbc1b18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82535c-d967-418b-bb2f-7db9ccb561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3aa75-34ab-4865-9731-b85dbc1b18e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b93aa75-34ab-4865-9731-b85dbc1b18e0">
      <UserInfo>
        <DisplayName>Margit Gleerup</DisplayName>
        <AccountId>14</AccountId>
        <AccountType/>
      </UserInfo>
      <UserInfo>
        <DisplayName>Michael Mariendal</DisplayName>
        <AccountId>15</AccountId>
        <AccountType/>
      </UserInfo>
      <UserInfo>
        <DisplayName>Ida Berg Meyer</DisplayName>
        <AccountId>13</AccountId>
        <AccountType/>
      </UserInfo>
      <UserInfo>
        <DisplayName>Anne Weng Jørgensen</DisplayName>
        <AccountId>20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8BEEC8-8E62-4B32-85E4-B828D5E0FB97}">
  <ds:schemaRefs>
    <ds:schemaRef ds:uri="0b93aa75-34ab-4865-9731-b85dbc1b18e0"/>
    <ds:schemaRef ds:uri="6282535c-d967-418b-bb2f-7db9ccb561e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2C3CB0D-6BDF-4E5E-A2EF-1CA5003B3853}">
  <ds:schemaRefs>
    <ds:schemaRef ds:uri="0b93aa75-34ab-4865-9731-b85dbc1b18e0"/>
    <ds:schemaRef ds:uri="6282535c-d967-418b-bb2f-7db9ccb561e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15A4F88-F4C9-4159-A2E5-95C1F8787E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1132</Words>
  <Application>Microsoft Office PowerPoint</Application>
  <PresentationFormat>Widescreen</PresentationFormat>
  <Paragraphs>104</Paragraphs>
  <Slides>14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14</vt:i4>
      </vt:variant>
    </vt:vector>
  </HeadingPairs>
  <TitlesOfParts>
    <vt:vector size="21" baseType="lpstr">
      <vt:lpstr>Arial</vt:lpstr>
      <vt:lpstr>Calibri</vt:lpstr>
      <vt:lpstr>Modern Love Caps</vt:lpstr>
      <vt:lpstr>Times New Roman</vt:lpstr>
      <vt:lpstr>Gladsaxe Blå</vt:lpstr>
      <vt:lpstr>Brugerdefineret design</vt:lpstr>
      <vt:lpstr>1_Brugerdefineret design</vt:lpstr>
      <vt:lpstr>Fællesmøde Dagtilbudsrådet og Skolerådet</vt:lpstr>
      <vt:lpstr>Dagsorden</vt:lpstr>
      <vt:lpstr>National viden om skærmbrug</vt:lpstr>
      <vt:lpstr>Beslutninger og drøftelser i Børne- og Undervisningsudvalget</vt:lpstr>
      <vt:lpstr>Forventet lovgivning på dagtilbudsområdet</vt:lpstr>
      <vt:lpstr>Beslutninger og drøftelser i Børne- og Undervisningsudvalget</vt:lpstr>
      <vt:lpstr>Anbefalinger fra Styrelsen for Undervisning og Kvalitet (STUK)</vt:lpstr>
      <vt:lpstr>Spilleregler 'værdispil'</vt:lpstr>
      <vt:lpstr>Spørgsmål værdispil</vt:lpstr>
      <vt:lpstr>PowerPoint-præsentation</vt:lpstr>
      <vt:lpstr>pause</vt:lpstr>
      <vt:lpstr>Gruppedrøftelser</vt:lpstr>
      <vt:lpstr>Fælles drøftelse</vt:lpstr>
      <vt:lpstr>PowerPoint-præsentation</vt:lpstr>
    </vt:vector>
  </TitlesOfParts>
  <Company>Gladsaxe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Mette Edlers</dc:creator>
  <cp:lastModifiedBy>Ida Berg Meyer</cp:lastModifiedBy>
  <cp:revision>21</cp:revision>
  <dcterms:created xsi:type="dcterms:W3CDTF">2012-01-11T08:28:55Z</dcterms:created>
  <dcterms:modified xsi:type="dcterms:W3CDTF">2024-04-02T06:29:49Z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0x0101007154B9961CB4A34A85BD784D892CE374</vt:lpwstr>
  </property>
</Properties>
</file>